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1" r:id="rId6"/>
    <p:sldId id="262" r:id="rId7"/>
    <p:sldId id="275" r:id="rId8"/>
    <p:sldId id="263" r:id="rId9"/>
    <p:sldId id="260" r:id="rId10"/>
    <p:sldId id="264" r:id="rId11"/>
    <p:sldId id="265" r:id="rId12"/>
    <p:sldId id="266" r:id="rId13"/>
    <p:sldId id="276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96" y="-3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D7AE20-8EF7-8B43-B7AE-08C9FB121962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39698A-E612-D34F-8AE1-D1FFE16B5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683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7B66794-BB47-2E4D-BCD9-0928F045B35D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276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A8FCF86-402A-B647-81AE-9DED448DCF50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624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6894425-9C51-1341-B107-EF2A6AF5E91F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645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D50A16-B914-DE4B-97D8-40451561E6D9}" type="slidenum">
              <a:rPr lang="en-US"/>
              <a:pPr/>
              <a:t>13</a:t>
            </a:fld>
            <a:endParaRPr lang="en-US"/>
          </a:p>
        </p:txBody>
      </p:sp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5988A5F-1808-9C4A-98D3-392E85C6AE13}" type="slidenum">
              <a:rPr lang="en-US" sz="1200"/>
              <a:pPr/>
              <a:t>14</a:t>
            </a:fld>
            <a:endParaRPr lang="en-US" sz="1200"/>
          </a:p>
        </p:txBody>
      </p:sp>
      <p:sp>
        <p:nvSpPr>
          <p:cNvPr id="1054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D219000-68E9-C146-B2C7-7B04D4A45763}" type="slidenum">
              <a:rPr lang="en-US" sz="1200"/>
              <a:pPr/>
              <a:t>15</a:t>
            </a:fld>
            <a:endParaRPr lang="en-US" sz="1200"/>
          </a:p>
        </p:txBody>
      </p:sp>
      <p:sp>
        <p:nvSpPr>
          <p:cNvPr id="1075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162A2DA-B48E-4249-8BCE-1DD0391BD7CA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1116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7B4E009-D926-3B46-99A5-3FFB8ED50D2F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1136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86B7168-212B-A94B-8655-EFCD61177EDE}" type="slidenum">
              <a:rPr lang="en-US" sz="1200"/>
              <a:pPr/>
              <a:t>18</a:t>
            </a:fld>
            <a:endParaRPr lang="en-US" sz="1200"/>
          </a:p>
        </p:txBody>
      </p:sp>
      <p:sp>
        <p:nvSpPr>
          <p:cNvPr id="1280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9F55AAA-1EC6-1F42-9375-5BEC1DB25311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296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785F993-0B37-6649-B65E-FEB93CF2F475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317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79B1B29-19E5-CE47-9B54-38EB7901EAA4}" type="slidenum">
              <a:rPr lang="en-US" sz="1200"/>
              <a:pPr/>
              <a:t>5</a:t>
            </a:fld>
            <a:endParaRPr lang="en-US" sz="1200"/>
          </a:p>
        </p:txBody>
      </p:sp>
      <p:sp>
        <p:nvSpPr>
          <p:cNvPr id="358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C6E3EC8-1E4B-7F4E-93A7-C3D0CD87689C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378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EC7EF6-ECE1-7742-A6AD-6CC0DFB307C9}" type="slidenum">
              <a:rPr lang="en-US"/>
              <a:pPr/>
              <a:t>7</a:t>
            </a:fld>
            <a:endParaRPr lang="en-US"/>
          </a:p>
        </p:txBody>
      </p:sp>
      <p:sp>
        <p:nvSpPr>
          <p:cNvPr id="102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E98F896-0E73-5D48-9F21-2F1A2EE59058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419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14FB10B-D784-C244-A496-AE8C0B0FD3D7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337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8652428" indent="-3818654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31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976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6354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F74E5DA-79EE-6D49-A81F-9DE080779452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604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10/22/13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10/22/13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10/22/13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10/22/13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10/22/13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10/22/13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10/22/13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10/22/13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10/22/13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10/22/13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10/22/13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10/22/13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4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hyperlink" Target="http://www.stmary.ws/highschool/physics/home/animations3/electricity/electroscope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5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5" Type="http://schemas.openxmlformats.org/officeDocument/2006/relationships/image" Target="../media/image11.jpeg"/><Relationship Id="rId6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77" y="115468"/>
            <a:ext cx="8916877" cy="661469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07846" y="5080356"/>
            <a:ext cx="8714507" cy="1219201"/>
          </a:xfrm>
        </p:spPr>
        <p:txBody>
          <a:bodyPr/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Chapter 17 Section 1</a:t>
            </a:r>
            <a:br>
              <a:rPr lang="en-US" sz="4400" b="1" dirty="0" smtClean="0">
                <a:solidFill>
                  <a:schemeClr val="bg1"/>
                </a:solidFill>
              </a:rPr>
            </a:br>
            <a:r>
              <a:rPr lang="en-US" sz="4400" b="1" dirty="0" smtClean="0">
                <a:solidFill>
                  <a:schemeClr val="bg1"/>
                </a:solidFill>
              </a:rPr>
              <a:t>Electric Charge &amp; Force</a:t>
            </a:r>
            <a:endParaRPr lang="en-US" sz="4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203258" y="6268494"/>
            <a:ext cx="1663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FFFFF"/>
                </a:solidFill>
                <a:latin typeface="+mj-lt"/>
              </a:rPr>
              <a:t>p</a:t>
            </a:r>
            <a:r>
              <a:rPr lang="en-US" sz="2400" b="1" dirty="0" err="1" smtClean="0">
                <a:solidFill>
                  <a:srgbClr val="FFFFFF"/>
                </a:solidFill>
                <a:latin typeface="+mj-lt"/>
              </a:rPr>
              <a:t>p</a:t>
            </a:r>
            <a:r>
              <a:rPr lang="en-US" sz="2400" b="1" dirty="0" smtClean="0">
                <a:solidFill>
                  <a:srgbClr val="FFFFFF"/>
                </a:solidFill>
                <a:latin typeface="+mj-lt"/>
              </a:rPr>
              <a:t> 585-592</a:t>
            </a:r>
            <a:endParaRPr lang="en-US" sz="24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7847" y="519582"/>
            <a:ext cx="8815234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800" b="1" dirty="0">
                <a:solidFill>
                  <a:srgbClr val="FFFFFF"/>
                </a:solidFill>
                <a:latin typeface="+mj-lt"/>
              </a:rPr>
              <a:t>What are the different kinds of electric </a:t>
            </a:r>
            <a:r>
              <a:rPr lang="en-US" sz="2800" b="1" u="sng" dirty="0">
                <a:solidFill>
                  <a:srgbClr val="FFFFFF"/>
                </a:solidFill>
                <a:latin typeface="+mj-lt"/>
              </a:rPr>
              <a:t>charge</a:t>
            </a:r>
            <a:r>
              <a:rPr lang="en-US" sz="2800" b="1" dirty="0" smtClean="0">
                <a:solidFill>
                  <a:srgbClr val="FFFFFF"/>
                </a:solidFill>
                <a:latin typeface="+mj-lt"/>
              </a:rPr>
              <a:t>?</a:t>
            </a:r>
            <a:endParaRPr lang="en-US" sz="2800" b="1" dirty="0">
              <a:solidFill>
                <a:srgbClr val="FFFFFF"/>
              </a:solidFill>
              <a:latin typeface="+mj-lt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 b="1" dirty="0">
                <a:solidFill>
                  <a:srgbClr val="FFFFFF"/>
                </a:solidFill>
                <a:latin typeface="+mj-lt"/>
              </a:rPr>
              <a:t>How do materials become charged?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 b="1" dirty="0">
                <a:solidFill>
                  <a:srgbClr val="FFFFFF"/>
                </a:solidFill>
                <a:latin typeface="+mj-lt"/>
              </a:rPr>
              <a:t>What force is responsible for most everyday forces?</a:t>
            </a:r>
          </a:p>
          <a:p>
            <a:endParaRPr lang="en-US" dirty="0">
              <a:solidFill>
                <a:srgbClr val="19191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2663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457200" y="457200"/>
            <a:ext cx="8001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400"/>
              <a:t>2.  </a:t>
            </a:r>
            <a:r>
              <a:rPr lang="en-US" sz="5400" u="sng"/>
              <a:t>CONDUCTION</a:t>
            </a:r>
            <a:r>
              <a:rPr lang="en-US" sz="5400"/>
              <a:t>:</a:t>
            </a:r>
            <a:endParaRPr lang="en-US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04800" y="15240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2800"/>
              <a:t>Charging an object through </a:t>
            </a:r>
            <a:r>
              <a:rPr lang="en-US" sz="2800" u="sng"/>
              <a:t>direct contact</a:t>
            </a:r>
            <a:r>
              <a:rPr lang="en-US" sz="2800"/>
              <a:t> (touching)</a:t>
            </a:r>
            <a:endParaRPr lang="en-US"/>
          </a:p>
          <a:p>
            <a:pPr>
              <a:spcBef>
                <a:spcPct val="50000"/>
              </a:spcBef>
              <a:buFontTx/>
              <a:buChar char="•"/>
            </a:pPr>
            <a:endParaRPr lang="en-US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04800" y="2133600"/>
            <a:ext cx="8001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2800"/>
              <a:t>e</a:t>
            </a:r>
            <a:r>
              <a:rPr lang="en-US" sz="2800" baseline="30000"/>
              <a:t>-  </a:t>
            </a:r>
            <a:r>
              <a:rPr lang="en-US" sz="2800"/>
              <a:t>move from one object to another</a:t>
            </a:r>
          </a:p>
        </p:txBody>
      </p:sp>
      <p:sp>
        <p:nvSpPr>
          <p:cNvPr id="10251" name="AutoShape 11"/>
          <p:cNvSpPr>
            <a:spLocks noChangeArrowheads="1"/>
          </p:cNvSpPr>
          <p:nvPr/>
        </p:nvSpPr>
        <p:spPr bwMode="auto">
          <a:xfrm rot="8103989">
            <a:off x="1143000" y="2590800"/>
            <a:ext cx="609600" cy="2286000"/>
          </a:xfrm>
          <a:prstGeom prst="can">
            <a:avLst>
              <a:gd name="adj" fmla="val 8906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2" name="AutoShape 12"/>
          <p:cNvSpPr>
            <a:spLocks noChangeArrowheads="1"/>
          </p:cNvSpPr>
          <p:nvPr/>
        </p:nvSpPr>
        <p:spPr bwMode="auto">
          <a:xfrm rot="-8594689">
            <a:off x="7162800" y="2514600"/>
            <a:ext cx="609600" cy="2286000"/>
          </a:xfrm>
          <a:prstGeom prst="can">
            <a:avLst>
              <a:gd name="adj" fmla="val 8906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01" name="AutoShape 13"/>
          <p:cNvSpPr>
            <a:spLocks noChangeArrowheads="1"/>
          </p:cNvSpPr>
          <p:nvPr/>
        </p:nvSpPr>
        <p:spPr bwMode="auto">
          <a:xfrm>
            <a:off x="1981200" y="4572000"/>
            <a:ext cx="1295400" cy="1447800"/>
          </a:xfrm>
          <a:prstGeom prst="can">
            <a:avLst>
              <a:gd name="adj" fmla="val 2794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02" name="AutoShape 14"/>
          <p:cNvSpPr>
            <a:spLocks noChangeArrowheads="1"/>
          </p:cNvSpPr>
          <p:nvPr/>
        </p:nvSpPr>
        <p:spPr bwMode="auto">
          <a:xfrm>
            <a:off x="5638800" y="4495800"/>
            <a:ext cx="1295400" cy="1447800"/>
          </a:xfrm>
          <a:prstGeom prst="can">
            <a:avLst>
              <a:gd name="adj" fmla="val 2794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03" name="Freeform 15"/>
          <p:cNvSpPr>
            <a:spLocks/>
          </p:cNvSpPr>
          <p:nvPr/>
        </p:nvSpPr>
        <p:spPr bwMode="auto">
          <a:xfrm>
            <a:off x="2590800" y="2590800"/>
            <a:ext cx="88900" cy="1981200"/>
          </a:xfrm>
          <a:custGeom>
            <a:avLst/>
            <a:gdLst>
              <a:gd name="T0" fmla="*/ 0 w 56"/>
              <a:gd name="T1" fmla="*/ 1248 h 1248"/>
              <a:gd name="T2" fmla="*/ 48 w 56"/>
              <a:gd name="T3" fmla="*/ 480 h 1248"/>
              <a:gd name="T4" fmla="*/ 48 w 56"/>
              <a:gd name="T5" fmla="*/ 0 h 1248"/>
              <a:gd name="T6" fmla="*/ 0 60000 65536"/>
              <a:gd name="T7" fmla="*/ 0 60000 65536"/>
              <a:gd name="T8" fmla="*/ 0 60000 65536"/>
              <a:gd name="T9" fmla="*/ 0 w 56"/>
              <a:gd name="T10" fmla="*/ 0 h 1248"/>
              <a:gd name="T11" fmla="*/ 56 w 56"/>
              <a:gd name="T12" fmla="*/ 1248 h 12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" h="1248">
                <a:moveTo>
                  <a:pt x="0" y="1248"/>
                </a:moveTo>
                <a:cubicBezTo>
                  <a:pt x="20" y="968"/>
                  <a:pt x="40" y="688"/>
                  <a:pt x="48" y="480"/>
                </a:cubicBezTo>
                <a:cubicBezTo>
                  <a:pt x="56" y="272"/>
                  <a:pt x="48" y="80"/>
                  <a:pt x="48" y="0"/>
                </a:cubicBez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04" name="Freeform 16"/>
          <p:cNvSpPr>
            <a:spLocks/>
          </p:cNvSpPr>
          <p:nvPr/>
        </p:nvSpPr>
        <p:spPr bwMode="auto">
          <a:xfrm>
            <a:off x="6324600" y="2514600"/>
            <a:ext cx="88900" cy="1981200"/>
          </a:xfrm>
          <a:custGeom>
            <a:avLst/>
            <a:gdLst>
              <a:gd name="T0" fmla="*/ 0 w 56"/>
              <a:gd name="T1" fmla="*/ 1248 h 1248"/>
              <a:gd name="T2" fmla="*/ 48 w 56"/>
              <a:gd name="T3" fmla="*/ 480 h 1248"/>
              <a:gd name="T4" fmla="*/ 48 w 56"/>
              <a:gd name="T5" fmla="*/ 0 h 1248"/>
              <a:gd name="T6" fmla="*/ 0 60000 65536"/>
              <a:gd name="T7" fmla="*/ 0 60000 65536"/>
              <a:gd name="T8" fmla="*/ 0 60000 65536"/>
              <a:gd name="T9" fmla="*/ 0 w 56"/>
              <a:gd name="T10" fmla="*/ 0 h 1248"/>
              <a:gd name="T11" fmla="*/ 56 w 56"/>
              <a:gd name="T12" fmla="*/ 1248 h 12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" h="1248">
                <a:moveTo>
                  <a:pt x="0" y="1248"/>
                </a:moveTo>
                <a:cubicBezTo>
                  <a:pt x="20" y="968"/>
                  <a:pt x="40" y="688"/>
                  <a:pt x="48" y="480"/>
                </a:cubicBezTo>
                <a:cubicBezTo>
                  <a:pt x="56" y="272"/>
                  <a:pt x="48" y="80"/>
                  <a:pt x="48" y="0"/>
                </a:cubicBez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60" name="Picture 20" descr="escope-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667000"/>
            <a:ext cx="3349625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1" name="Picture 21" descr="escope+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667000"/>
            <a:ext cx="3351213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6693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  <p:bldP spid="10246" grpId="0"/>
      <p:bldP spid="10251" grpId="0" animBg="1"/>
      <p:bldP spid="1025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0" name="Text Box 16"/>
          <p:cNvSpPr txBox="1">
            <a:spLocks noChangeArrowheads="1"/>
          </p:cNvSpPr>
          <p:nvPr/>
        </p:nvSpPr>
        <p:spPr bwMode="auto">
          <a:xfrm>
            <a:off x="4419600" y="1066800"/>
            <a:ext cx="3886200" cy="2171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Aft>
                <a:spcPts val="1000"/>
              </a:spcAft>
            </a:pPr>
            <a:r>
              <a:rPr lang="en-US" b="1" dirty="0">
                <a:solidFill>
                  <a:srgbClr val="F80000"/>
                </a:solidFill>
                <a:latin typeface="Verdana" charset="0"/>
              </a:rPr>
              <a:t>Conductors</a:t>
            </a:r>
            <a:r>
              <a:rPr lang="en-US" dirty="0">
                <a:latin typeface="Verdana" charset="0"/>
              </a:rPr>
              <a:t> are materials which allow electrons to flow freely from atom to atom</a:t>
            </a:r>
          </a:p>
          <a:p>
            <a:pPr>
              <a:spcAft>
                <a:spcPts val="1000"/>
              </a:spcAft>
            </a:pPr>
            <a:r>
              <a:rPr lang="en-US" dirty="0">
                <a:latin typeface="Verdana" charset="0"/>
              </a:rPr>
              <a:t>(METALS, WATER)</a:t>
            </a:r>
            <a:endParaRPr lang="en-US" dirty="0"/>
          </a:p>
        </p:txBody>
      </p:sp>
      <p:sp>
        <p:nvSpPr>
          <p:cNvPr id="61452" name="Text Box 18"/>
          <p:cNvSpPr txBox="1">
            <a:spLocks noChangeArrowheads="1"/>
          </p:cNvSpPr>
          <p:nvPr/>
        </p:nvSpPr>
        <p:spPr bwMode="auto">
          <a:xfrm>
            <a:off x="152400" y="4191000"/>
            <a:ext cx="3886200" cy="2171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Aft>
                <a:spcPts val="1000"/>
              </a:spcAft>
            </a:pPr>
            <a:r>
              <a:rPr lang="en-US" b="1" dirty="0">
                <a:solidFill>
                  <a:srgbClr val="F80000"/>
                </a:solidFill>
                <a:latin typeface="Verdana" charset="0"/>
              </a:rPr>
              <a:t>Insulators</a:t>
            </a:r>
            <a:r>
              <a:rPr lang="en-US" dirty="0">
                <a:latin typeface="Verdana" charset="0"/>
              </a:rPr>
              <a:t> are materials which DO NOT allow electrons to flow from atom to atom</a:t>
            </a:r>
          </a:p>
          <a:p>
            <a:pPr>
              <a:spcAft>
                <a:spcPts val="1000"/>
              </a:spcAft>
            </a:pPr>
            <a:r>
              <a:rPr lang="en-US" dirty="0">
                <a:latin typeface="Verdana" charset="0"/>
              </a:rPr>
              <a:t>(PLASTIC, RUBBER)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10644"/>
          <a:stretch/>
        </p:blipFill>
        <p:spPr>
          <a:xfrm>
            <a:off x="152400" y="980281"/>
            <a:ext cx="4064000" cy="2258219"/>
          </a:xfrm>
          <a:prstGeom prst="rect">
            <a:avLst/>
          </a:prstGeom>
          <a:ln>
            <a:solidFill>
              <a:srgbClr val="302C24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b="10879"/>
          <a:stretch/>
        </p:blipFill>
        <p:spPr>
          <a:xfrm>
            <a:off x="4811468" y="4144527"/>
            <a:ext cx="4051300" cy="2218173"/>
          </a:xfrm>
          <a:prstGeom prst="rect">
            <a:avLst/>
          </a:prstGeom>
          <a:ln>
            <a:solidFill>
              <a:srgbClr val="302C24"/>
            </a:solidFill>
          </a:ln>
        </p:spPr>
      </p:pic>
    </p:spTree>
    <p:extLst>
      <p:ext uri="{BB962C8B-B14F-4D97-AF65-F5344CB8AC3E}">
        <p14:creationId xmlns:p14="http://schemas.microsoft.com/office/powerpoint/2010/main" val="824704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457200" y="457200"/>
            <a:ext cx="8153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400"/>
              <a:t>3.  </a:t>
            </a:r>
            <a:r>
              <a:rPr lang="en-US" sz="5400" u="sng"/>
              <a:t>INDUCTION</a:t>
            </a:r>
            <a:endParaRPr lang="en-US" sz="5400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57200" y="1371600"/>
            <a:ext cx="8458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600"/>
              <a:t>NO CONTACT!</a:t>
            </a:r>
            <a:endParaRPr lang="en-US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04800" y="19812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 typeface="Times" charset="0"/>
              <a:buChar char="•"/>
            </a:pPr>
            <a:r>
              <a:rPr lang="en-US" sz="3200"/>
              <a:t> electrons </a:t>
            </a:r>
            <a:r>
              <a:rPr lang="en-US" sz="3200" b="1" u="sng"/>
              <a:t>rearrange</a:t>
            </a:r>
            <a:r>
              <a:rPr lang="en-US" sz="3200"/>
              <a:t> within a neutral object when a charged object approaches it.</a:t>
            </a:r>
            <a:endParaRPr lang="en-US"/>
          </a:p>
        </p:txBody>
      </p:sp>
      <p:sp>
        <p:nvSpPr>
          <p:cNvPr id="63495" name="AutoShape 9"/>
          <p:cNvSpPr>
            <a:spLocks noChangeArrowheads="1"/>
          </p:cNvSpPr>
          <p:nvPr/>
        </p:nvSpPr>
        <p:spPr bwMode="auto">
          <a:xfrm rot="8103989">
            <a:off x="609600" y="2667000"/>
            <a:ext cx="609600" cy="2286000"/>
          </a:xfrm>
          <a:prstGeom prst="can">
            <a:avLst>
              <a:gd name="adj" fmla="val 8906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3496" name="AutoShape 10"/>
          <p:cNvSpPr>
            <a:spLocks noChangeArrowheads="1"/>
          </p:cNvSpPr>
          <p:nvPr/>
        </p:nvSpPr>
        <p:spPr bwMode="auto">
          <a:xfrm rot="-8594689">
            <a:off x="8001000" y="2590800"/>
            <a:ext cx="609600" cy="2286000"/>
          </a:xfrm>
          <a:prstGeom prst="can">
            <a:avLst>
              <a:gd name="adj" fmla="val 8906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0" y="5715000"/>
            <a:ext cx="9144000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buFont typeface="Times" charset="0"/>
              <a:buChar char="•"/>
            </a:pPr>
            <a:r>
              <a:rPr lang="en-US" sz="2800" dirty="0"/>
              <a:t> e</a:t>
            </a:r>
            <a:r>
              <a:rPr lang="en-US" sz="2800" baseline="30000" dirty="0"/>
              <a:t>-</a:t>
            </a:r>
            <a:r>
              <a:rPr lang="en-US" sz="2800" dirty="0"/>
              <a:t> attract or repel (move within the neutral object)…</a:t>
            </a:r>
          </a:p>
          <a:p>
            <a:pPr algn="ctr">
              <a:spcBef>
                <a:spcPct val="50000"/>
              </a:spcBef>
            </a:pPr>
            <a:r>
              <a:rPr lang="en-US" sz="2800" dirty="0"/>
              <a:t>p</a:t>
            </a:r>
            <a:r>
              <a:rPr lang="en-US" sz="2800" baseline="30000" dirty="0"/>
              <a:t>+</a:t>
            </a:r>
            <a:r>
              <a:rPr lang="en-US" sz="2800" dirty="0"/>
              <a:t> do not move!!!</a:t>
            </a:r>
            <a:endParaRPr lang="en-US" dirty="0"/>
          </a:p>
        </p:txBody>
      </p:sp>
      <p:sp>
        <p:nvSpPr>
          <p:cNvPr id="63498" name="AutoShape 12"/>
          <p:cNvSpPr>
            <a:spLocks noChangeArrowheads="1"/>
          </p:cNvSpPr>
          <p:nvPr/>
        </p:nvSpPr>
        <p:spPr bwMode="auto">
          <a:xfrm>
            <a:off x="2209800" y="4343400"/>
            <a:ext cx="1295400" cy="1447800"/>
          </a:xfrm>
          <a:prstGeom prst="can">
            <a:avLst>
              <a:gd name="adj" fmla="val 2794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3499" name="AutoShape 13"/>
          <p:cNvSpPr>
            <a:spLocks noChangeArrowheads="1"/>
          </p:cNvSpPr>
          <p:nvPr/>
        </p:nvSpPr>
        <p:spPr bwMode="auto">
          <a:xfrm>
            <a:off x="5791200" y="4267200"/>
            <a:ext cx="1295400" cy="1447800"/>
          </a:xfrm>
          <a:prstGeom prst="can">
            <a:avLst>
              <a:gd name="adj" fmla="val 2794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3500" name="Freeform 14"/>
          <p:cNvSpPr>
            <a:spLocks/>
          </p:cNvSpPr>
          <p:nvPr/>
        </p:nvSpPr>
        <p:spPr bwMode="auto">
          <a:xfrm>
            <a:off x="2900363" y="3429000"/>
            <a:ext cx="74612" cy="914400"/>
          </a:xfrm>
          <a:custGeom>
            <a:avLst/>
            <a:gdLst>
              <a:gd name="T0" fmla="*/ 0 w 56"/>
              <a:gd name="T1" fmla="*/ 1248 h 1248"/>
              <a:gd name="T2" fmla="*/ 48 w 56"/>
              <a:gd name="T3" fmla="*/ 480 h 1248"/>
              <a:gd name="T4" fmla="*/ 48 w 56"/>
              <a:gd name="T5" fmla="*/ 0 h 1248"/>
              <a:gd name="T6" fmla="*/ 0 60000 65536"/>
              <a:gd name="T7" fmla="*/ 0 60000 65536"/>
              <a:gd name="T8" fmla="*/ 0 60000 65536"/>
              <a:gd name="T9" fmla="*/ 0 w 56"/>
              <a:gd name="T10" fmla="*/ 0 h 1248"/>
              <a:gd name="T11" fmla="*/ 56 w 56"/>
              <a:gd name="T12" fmla="*/ 1248 h 12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" h="1248">
                <a:moveTo>
                  <a:pt x="0" y="1248"/>
                </a:moveTo>
                <a:cubicBezTo>
                  <a:pt x="20" y="968"/>
                  <a:pt x="40" y="688"/>
                  <a:pt x="48" y="480"/>
                </a:cubicBezTo>
                <a:cubicBezTo>
                  <a:pt x="56" y="272"/>
                  <a:pt x="48" y="80"/>
                  <a:pt x="48" y="0"/>
                </a:cubicBez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01" name="Freeform 15"/>
          <p:cNvSpPr>
            <a:spLocks/>
          </p:cNvSpPr>
          <p:nvPr/>
        </p:nvSpPr>
        <p:spPr bwMode="auto">
          <a:xfrm>
            <a:off x="6477000" y="3352800"/>
            <a:ext cx="74613" cy="914400"/>
          </a:xfrm>
          <a:custGeom>
            <a:avLst/>
            <a:gdLst>
              <a:gd name="T0" fmla="*/ 0 w 56"/>
              <a:gd name="T1" fmla="*/ 1248 h 1248"/>
              <a:gd name="T2" fmla="*/ 48 w 56"/>
              <a:gd name="T3" fmla="*/ 480 h 1248"/>
              <a:gd name="T4" fmla="*/ 48 w 56"/>
              <a:gd name="T5" fmla="*/ 0 h 1248"/>
              <a:gd name="T6" fmla="*/ 0 60000 65536"/>
              <a:gd name="T7" fmla="*/ 0 60000 65536"/>
              <a:gd name="T8" fmla="*/ 0 60000 65536"/>
              <a:gd name="T9" fmla="*/ 0 w 56"/>
              <a:gd name="T10" fmla="*/ 0 h 1248"/>
              <a:gd name="T11" fmla="*/ 56 w 56"/>
              <a:gd name="T12" fmla="*/ 1248 h 12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" h="1248">
                <a:moveTo>
                  <a:pt x="0" y="1248"/>
                </a:moveTo>
                <a:cubicBezTo>
                  <a:pt x="20" y="968"/>
                  <a:pt x="40" y="688"/>
                  <a:pt x="48" y="480"/>
                </a:cubicBezTo>
                <a:cubicBezTo>
                  <a:pt x="56" y="272"/>
                  <a:pt x="48" y="80"/>
                  <a:pt x="48" y="0"/>
                </a:cubicBez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820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  <p:bldP spid="11270" grpId="0"/>
      <p:bldP spid="1127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52399" y="457200"/>
            <a:ext cx="929118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D. </a:t>
            </a:r>
            <a:r>
              <a:rPr lang="en-US" sz="3600" u="sng" dirty="0"/>
              <a:t>Materials used to study static </a:t>
            </a:r>
            <a:r>
              <a:rPr lang="en-US" sz="3600" u="sng" dirty="0" smtClean="0"/>
              <a:t>  electricity</a:t>
            </a:r>
            <a:r>
              <a:rPr lang="en-US" sz="3600" u="sng" dirty="0"/>
              <a:t>:</a:t>
            </a:r>
            <a:endParaRPr lang="en-US" dirty="0"/>
          </a:p>
        </p:txBody>
      </p:sp>
      <p:graphicFrame>
        <p:nvGraphicFramePr>
          <p:cNvPr id="15387" name="Group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378799"/>
              </p:ext>
            </p:extLst>
          </p:nvPr>
        </p:nvGraphicFramePr>
        <p:xfrm>
          <a:off x="990600" y="1824626"/>
          <a:ext cx="7543800" cy="4195175"/>
        </p:xfrm>
        <a:graphic>
          <a:graphicData uri="http://schemas.openxmlformats.org/drawingml/2006/table">
            <a:tbl>
              <a:tblPr/>
              <a:tblGrid>
                <a:gridCol w="3613150"/>
                <a:gridCol w="3930650"/>
              </a:tblGrid>
              <a:tr h="7036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lose </a:t>
                      </a:r>
                      <a:r>
                        <a:rPr kumimoji="0" 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</a:t>
                      </a:r>
                      <a:r>
                        <a:rPr kumimoji="0" lang="en-US" sz="32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  <a:r>
                        <a:rPr kumimoji="0" 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(become +)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7FA4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gain e</a:t>
                      </a:r>
                      <a:r>
                        <a:rPr kumimoji="0" lang="en-US" sz="32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  <a:r>
                        <a:rPr kumimoji="0" 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(become -)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7FA4B"/>
                    </a:solidFill>
                  </a:tcPr>
                </a:tc>
              </a:tr>
              <a:tr h="34915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FF0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FF05"/>
                    </a:solidFill>
                  </a:tcPr>
                </a:tc>
              </a:tr>
            </a:tbl>
          </a:graphicData>
        </a:graphic>
      </p:graphicFrame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609600" y="2286000"/>
            <a:ext cx="4495800" cy="357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en-US" sz="1600" dirty="0">
              <a:solidFill>
                <a:srgbClr val="000000"/>
              </a:solidFill>
              <a:latin typeface="Times" charset="0"/>
            </a:endParaRPr>
          </a:p>
          <a:p>
            <a:pPr algn="ctr"/>
            <a:r>
              <a:rPr lang="en-US" sz="3600" dirty="0">
                <a:solidFill>
                  <a:srgbClr val="000000"/>
                </a:solidFill>
                <a:latin typeface="Times" charset="0"/>
              </a:rPr>
              <a:t>R</a:t>
            </a:r>
            <a:r>
              <a:rPr lang="en-US" sz="3600" dirty="0" smtClean="0">
                <a:solidFill>
                  <a:srgbClr val="000000"/>
                </a:solidFill>
                <a:latin typeface="Times" charset="0"/>
              </a:rPr>
              <a:t>abbit </a:t>
            </a:r>
            <a:r>
              <a:rPr lang="en-US" sz="3600" dirty="0">
                <a:solidFill>
                  <a:srgbClr val="000000"/>
                </a:solidFill>
                <a:latin typeface="Times" charset="0"/>
              </a:rPr>
              <a:t>fur</a:t>
            </a:r>
          </a:p>
          <a:p>
            <a:pPr algn="ctr"/>
            <a:r>
              <a:rPr lang="en-US" sz="3600" dirty="0" smtClean="0">
                <a:solidFill>
                  <a:srgbClr val="000000"/>
                </a:solidFill>
                <a:latin typeface="Times" charset="0"/>
              </a:rPr>
              <a:t>Glass</a:t>
            </a:r>
            <a:endParaRPr lang="en-US" sz="3600" dirty="0">
              <a:solidFill>
                <a:srgbClr val="000000"/>
              </a:solidFill>
              <a:latin typeface="Times" charset="0"/>
            </a:endParaRPr>
          </a:p>
          <a:p>
            <a:pPr algn="ctr"/>
            <a:r>
              <a:rPr lang="en-US" sz="3600" dirty="0">
                <a:solidFill>
                  <a:srgbClr val="000000"/>
                </a:solidFill>
                <a:latin typeface="Times" charset="0"/>
              </a:rPr>
              <a:t>H</a:t>
            </a:r>
            <a:r>
              <a:rPr lang="en-US" sz="3600" dirty="0" smtClean="0">
                <a:solidFill>
                  <a:srgbClr val="000000"/>
                </a:solidFill>
                <a:latin typeface="Times" charset="0"/>
              </a:rPr>
              <a:t>uman </a:t>
            </a:r>
            <a:r>
              <a:rPr lang="en-US" sz="3600" dirty="0">
                <a:solidFill>
                  <a:srgbClr val="000000"/>
                </a:solidFill>
                <a:latin typeface="Times" charset="0"/>
              </a:rPr>
              <a:t>hair</a:t>
            </a:r>
          </a:p>
          <a:p>
            <a:pPr algn="ctr"/>
            <a:r>
              <a:rPr lang="en-US" sz="3600" dirty="0">
                <a:solidFill>
                  <a:srgbClr val="000000"/>
                </a:solidFill>
                <a:latin typeface="Times" charset="0"/>
              </a:rPr>
              <a:t>S</a:t>
            </a:r>
            <a:r>
              <a:rPr lang="en-US" sz="3600" dirty="0" smtClean="0">
                <a:solidFill>
                  <a:srgbClr val="000000"/>
                </a:solidFill>
                <a:latin typeface="Times" charset="0"/>
              </a:rPr>
              <a:t>heep's </a:t>
            </a:r>
            <a:r>
              <a:rPr lang="en-US" sz="3600" dirty="0">
                <a:solidFill>
                  <a:srgbClr val="000000"/>
                </a:solidFill>
                <a:latin typeface="Times" charset="0"/>
              </a:rPr>
              <a:t>wool</a:t>
            </a:r>
          </a:p>
          <a:p>
            <a:pPr algn="ctr"/>
            <a:r>
              <a:rPr lang="en-US" sz="3600" dirty="0" smtClean="0">
                <a:solidFill>
                  <a:srgbClr val="000000"/>
                </a:solidFill>
                <a:latin typeface="Times" charset="0"/>
              </a:rPr>
              <a:t>Human </a:t>
            </a:r>
            <a:r>
              <a:rPr lang="en-US" sz="3600" dirty="0">
                <a:solidFill>
                  <a:srgbClr val="000000"/>
                </a:solidFill>
                <a:latin typeface="Times" charset="0"/>
              </a:rPr>
              <a:t>skin</a:t>
            </a:r>
          </a:p>
          <a:p>
            <a:pPr algn="ctr"/>
            <a:endParaRPr lang="en-US" sz="3200" dirty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4953000" y="2667000"/>
            <a:ext cx="3124200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solidFill>
                  <a:srgbClr val="000000"/>
                </a:solidFill>
                <a:latin typeface="Times" charset="0"/>
              </a:rPr>
              <a:t>Plastics</a:t>
            </a:r>
            <a:endParaRPr lang="en-US" sz="4000" dirty="0">
              <a:solidFill>
                <a:srgbClr val="000000"/>
              </a:solidFill>
              <a:latin typeface="Times" charset="0"/>
            </a:endParaRPr>
          </a:p>
          <a:p>
            <a:pPr algn="ctr"/>
            <a:r>
              <a:rPr lang="en-US" sz="4000" dirty="0" smtClean="0">
                <a:solidFill>
                  <a:srgbClr val="000000"/>
                </a:solidFill>
                <a:latin typeface="Times" charset="0"/>
              </a:rPr>
              <a:t>Silk</a:t>
            </a:r>
            <a:endParaRPr lang="en-US" sz="4000" dirty="0">
              <a:solidFill>
                <a:srgbClr val="000000"/>
              </a:solidFill>
              <a:latin typeface="Times" charset="0"/>
            </a:endParaRPr>
          </a:p>
          <a:p>
            <a:pPr algn="ctr"/>
            <a:r>
              <a:rPr lang="en-US" sz="4000" dirty="0">
                <a:solidFill>
                  <a:srgbClr val="000000"/>
                </a:solidFill>
                <a:latin typeface="Times" charset="0"/>
              </a:rPr>
              <a:t>R</a:t>
            </a:r>
            <a:r>
              <a:rPr lang="en-US" sz="4000" dirty="0" smtClean="0">
                <a:solidFill>
                  <a:srgbClr val="000000"/>
                </a:solidFill>
                <a:latin typeface="Times" charset="0"/>
              </a:rPr>
              <a:t>ubber</a:t>
            </a:r>
            <a:endParaRPr lang="en-US" sz="4000" dirty="0">
              <a:solidFill>
                <a:srgbClr val="000000"/>
              </a:solidFill>
              <a:latin typeface="Times" charset="0"/>
            </a:endParaRPr>
          </a:p>
          <a:p>
            <a:pPr algn="ctr"/>
            <a:endParaRPr lang="en-US" sz="3200" dirty="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046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2" grpId="0"/>
      <p:bldP spid="1538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1600200" y="4191000"/>
            <a:ext cx="5867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en-US" sz="16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4453" name="Text Box 9"/>
          <p:cNvSpPr txBox="1">
            <a:spLocks noChangeArrowheads="1"/>
          </p:cNvSpPr>
          <p:nvPr/>
        </p:nvSpPr>
        <p:spPr bwMode="auto">
          <a:xfrm>
            <a:off x="457200" y="228600"/>
            <a:ext cx="80010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6600" u="sng"/>
              <a:t>Electroscope</a:t>
            </a:r>
            <a:endParaRPr lang="en-US"/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228600" y="1524000"/>
            <a:ext cx="46482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4000"/>
              <a:t>Used to detect an electric charge</a:t>
            </a:r>
            <a:endParaRPr lang="en-US"/>
          </a:p>
        </p:txBody>
      </p:sp>
      <p:pic>
        <p:nvPicPr>
          <p:cNvPr id="104455" name="Picture 14" descr="static_detection-simple_electrosco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524000"/>
            <a:ext cx="3581400" cy="5334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228600" y="3276600"/>
            <a:ext cx="46482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2800"/>
              <a:t>Leaves hang down when no charge</a:t>
            </a:r>
            <a:endParaRPr lang="en-US"/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228600" y="4343400"/>
            <a:ext cx="53340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2800"/>
              <a:t>Repel when have the same charge</a:t>
            </a:r>
            <a:endParaRPr lang="en-US"/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228600" y="5486400"/>
            <a:ext cx="54102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2800"/>
              <a:t>Electrons move into the leaves (-) or away from the leaves (+)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308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9" grpId="0"/>
      <p:bldP spid="9231" grpId="0"/>
      <p:bldP spid="9232" grpId="0"/>
      <p:bldP spid="92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650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4300" y="6352143"/>
            <a:ext cx="60197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Electroscope Animations: Conduction vs. Induction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876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0596" name="Text Box 4"/>
          <p:cNvSpPr txBox="1">
            <a:spLocks noChangeArrowheads="1"/>
          </p:cNvSpPr>
          <p:nvPr/>
        </p:nvSpPr>
        <p:spPr bwMode="auto">
          <a:xfrm>
            <a:off x="2590800" y="304800"/>
            <a:ext cx="61722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5400" dirty="0">
                <a:solidFill>
                  <a:srgbClr val="000000"/>
                </a:solidFill>
                <a:latin typeface="BlairMdITC TT-Medium" charset="0"/>
              </a:rPr>
              <a:t>PITH BALL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10597" name="Picture 5" descr="pith_bal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213677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6" descr="image00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09" y="2924175"/>
            <a:ext cx="8651492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2286000" y="1219200"/>
            <a:ext cx="66294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 dirty="0" smtClean="0">
                <a:solidFill>
                  <a:srgbClr val="000000"/>
                </a:solidFill>
              </a:rPr>
              <a:t>Cork</a:t>
            </a:r>
            <a:r>
              <a:rPr lang="en-US" sz="3200" dirty="0">
                <a:solidFill>
                  <a:srgbClr val="000000"/>
                </a:solidFill>
              </a:rPr>
              <a:t>/foil, hangs from a string</a:t>
            </a:r>
            <a:endParaRPr lang="en-US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2362200" y="1828800"/>
            <a:ext cx="67818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 dirty="0">
                <a:solidFill>
                  <a:srgbClr val="000000"/>
                </a:solidFill>
              </a:rPr>
              <a:t>Can be charged + or -, then moves </a:t>
            </a:r>
            <a:r>
              <a:rPr lang="en-US" sz="3200" dirty="0" smtClean="0">
                <a:solidFill>
                  <a:srgbClr val="000000"/>
                </a:solidFill>
              </a:rPr>
              <a:t>     freely </a:t>
            </a:r>
            <a:r>
              <a:rPr lang="en-US" sz="3200" dirty="0">
                <a:solidFill>
                  <a:srgbClr val="000000"/>
                </a:solidFill>
              </a:rPr>
              <a:t>and attracts or repels object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016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/>
      <p:bldP spid="3584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12644" name="Picture 5" descr="vandegraaf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6477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5" name="Text Box 7"/>
          <p:cNvSpPr txBox="1">
            <a:spLocks noChangeArrowheads="1"/>
          </p:cNvSpPr>
          <p:nvPr/>
        </p:nvSpPr>
        <p:spPr bwMode="auto">
          <a:xfrm>
            <a:off x="990600" y="3657600"/>
            <a:ext cx="4953000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5400">
                <a:solidFill>
                  <a:srgbClr val="FFFC02"/>
                </a:solidFill>
              </a:rPr>
              <a:t>Van de Graaff Generator</a:t>
            </a:r>
            <a:endParaRPr lang="en-US"/>
          </a:p>
        </p:txBody>
      </p:sp>
      <p:pic>
        <p:nvPicPr>
          <p:cNvPr id="112646" name="Picture 9" descr="u8l1d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038600"/>
            <a:ext cx="32766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7090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698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2655888"/>
          </a:xfrm>
          <a:prstGeom prst="rect">
            <a:avLst/>
          </a:prstGeom>
          <a:solidFill>
            <a:srgbClr val="F6FF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Aft>
                <a:spcPts val="1000"/>
              </a:spcAft>
            </a:pPr>
            <a:r>
              <a:rPr lang="en-US" sz="3200" dirty="0" smtClean="0">
                <a:latin typeface="Times New Roman" charset="0"/>
              </a:rPr>
              <a:t>After </a:t>
            </a:r>
            <a:r>
              <a:rPr lang="en-US" sz="3200" dirty="0">
                <a:latin typeface="Times New Roman" charset="0"/>
              </a:rPr>
              <a:t>drying cloths in the clothes dryer, you may notice they stick together.  Explain this </a:t>
            </a:r>
            <a:r>
              <a:rPr lang="ja-JP" altLang="en-US" sz="3200" dirty="0">
                <a:latin typeface="Times New Roman" charset="0"/>
              </a:rPr>
              <a:t>“</a:t>
            </a:r>
            <a:r>
              <a:rPr lang="en-US" sz="3200" dirty="0">
                <a:latin typeface="Times New Roman" charset="0"/>
              </a:rPr>
              <a:t>static cling</a:t>
            </a:r>
            <a:r>
              <a:rPr lang="ja-JP" altLang="en-US" sz="3200" dirty="0">
                <a:latin typeface="Times New Roman" charset="0"/>
              </a:rPr>
              <a:t>”</a:t>
            </a:r>
            <a:r>
              <a:rPr lang="en-US" sz="3200" dirty="0">
                <a:latin typeface="Times New Roman" charset="0"/>
              </a:rPr>
              <a:t>.  Will there be more </a:t>
            </a:r>
            <a:r>
              <a:rPr lang="ja-JP" altLang="en-US" sz="3200" dirty="0">
                <a:latin typeface="Times New Roman" charset="0"/>
              </a:rPr>
              <a:t>“</a:t>
            </a:r>
            <a:r>
              <a:rPr lang="en-US" sz="3200" dirty="0">
                <a:latin typeface="Times New Roman" charset="0"/>
              </a:rPr>
              <a:t>static cling</a:t>
            </a:r>
            <a:r>
              <a:rPr lang="ja-JP" altLang="en-US" sz="3200" dirty="0">
                <a:latin typeface="Times New Roman" charset="0"/>
              </a:rPr>
              <a:t>”</a:t>
            </a:r>
            <a:r>
              <a:rPr lang="en-US" sz="3200" dirty="0">
                <a:latin typeface="Times New Roman" charset="0"/>
              </a:rPr>
              <a:t> if all of the clothes in the dryer are of the same or different materials?  Explain.</a:t>
            </a:r>
            <a:endParaRPr lang="en-US" dirty="0"/>
          </a:p>
        </p:txBody>
      </p:sp>
      <p:pic>
        <p:nvPicPr>
          <p:cNvPr id="126981" name="Picture 3" descr="10100479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550" y="2655888"/>
            <a:ext cx="3092450" cy="420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2" name="Picture 4" descr="productimg124772540425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655889"/>
            <a:ext cx="3460750" cy="4202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3" name="Picture 6" descr="anti_static_ball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55889"/>
            <a:ext cx="2689225" cy="420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3495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381000" y="3048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4800"/>
              <a:t>A.  </a:t>
            </a:r>
            <a:r>
              <a:rPr lang="en-US" sz="4800" u="sng"/>
              <a:t>Charge and Force</a:t>
            </a:r>
            <a:endParaRPr lang="en-US"/>
          </a:p>
          <a:p>
            <a:pPr>
              <a:spcBef>
                <a:spcPct val="50000"/>
              </a:spcBef>
              <a:buFont typeface="Arial" charset="0"/>
              <a:buNone/>
            </a:pPr>
            <a:endParaRPr lang="en-US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04800" y="1219200"/>
            <a:ext cx="8382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AutoNum type="arabicPeriod"/>
            </a:pPr>
            <a:r>
              <a:rPr lang="en-US" sz="3200"/>
              <a:t>Electric charges ( ____ and ____) exert a _________.</a:t>
            </a:r>
            <a:endParaRPr lang="en-US"/>
          </a:p>
        </p:txBody>
      </p:sp>
      <p:sp>
        <p:nvSpPr>
          <p:cNvPr id="26630" name="Text Box 7"/>
          <p:cNvSpPr txBox="1">
            <a:spLocks noChangeArrowheads="1"/>
          </p:cNvSpPr>
          <p:nvPr/>
        </p:nvSpPr>
        <p:spPr bwMode="auto">
          <a:xfrm>
            <a:off x="304800" y="2590800"/>
            <a:ext cx="8534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AutoNum type="arabicPeriod" startAt="2"/>
            </a:pPr>
            <a:endParaRPr lang="en-US" sz="3200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228600" y="5212409"/>
            <a:ext cx="85344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dirty="0"/>
              <a:t>RULE OF CHARGES</a:t>
            </a:r>
            <a:r>
              <a:rPr lang="en-US" dirty="0"/>
              <a:t> =   </a:t>
            </a:r>
          </a:p>
          <a:p>
            <a:pPr>
              <a:spcBef>
                <a:spcPct val="50000"/>
              </a:spcBef>
            </a:pPr>
            <a:r>
              <a:rPr lang="ja-JP" altLang="en-US" dirty="0"/>
              <a:t>“</a:t>
            </a:r>
            <a:r>
              <a:rPr lang="en-US" dirty="0" smtClean="0"/>
              <a:t>_______________________________________________”</a:t>
            </a:r>
            <a:endParaRPr lang="en-US" dirty="0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2505422"/>
            <a:ext cx="9425698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Font typeface="Arial" charset="0"/>
              <a:buAutoNum type="arabicPeriod" startAt="2"/>
            </a:pPr>
            <a:r>
              <a:rPr lang="en-US" sz="3200" dirty="0"/>
              <a:t>A force of ______________ exists between opposite charges ( ____ and ____ )…and a force of ____________ exists between particles/objects of the same charge</a:t>
            </a:r>
            <a:r>
              <a:rPr lang="en-US" sz="3200" dirty="0" smtClean="0"/>
              <a:t>.</a:t>
            </a:r>
          </a:p>
          <a:p>
            <a:pPr marL="457200" indent="-457200">
              <a:spcBef>
                <a:spcPct val="50000"/>
              </a:spcBef>
              <a:buFont typeface="Arial" charset="0"/>
              <a:buAutoNum type="arabicPeriod" startAt="2"/>
            </a:pPr>
            <a:r>
              <a:rPr lang="en-US" sz="3200" dirty="0" smtClean="0"/>
              <a:t>Force depends on: </a:t>
            </a:r>
            <a:r>
              <a:rPr lang="en-US" sz="3200" u="sng" dirty="0" smtClean="0">
                <a:solidFill>
                  <a:srgbClr val="800000"/>
                </a:solidFill>
                <a:latin typeface="Arial"/>
                <a:cs typeface="Arial"/>
              </a:rPr>
              <a:t>CHARGE</a:t>
            </a:r>
            <a:r>
              <a:rPr lang="en-US" sz="3200" dirty="0" smtClean="0"/>
              <a:t> and </a:t>
            </a:r>
            <a:r>
              <a:rPr lang="en-US" sz="3200" u="sng" dirty="0" smtClean="0">
                <a:solidFill>
                  <a:srgbClr val="800000"/>
                </a:solidFill>
                <a:latin typeface="Arial"/>
                <a:cs typeface="Arial"/>
              </a:rPr>
              <a:t>DISTANCE</a:t>
            </a:r>
            <a:endParaRPr lang="en-US" sz="3200" u="sng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191000" y="1219200"/>
            <a:ext cx="2819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/>
              <a:t> </a:t>
            </a:r>
            <a:r>
              <a:rPr lang="en-US" sz="3200">
                <a:solidFill>
                  <a:srgbClr val="6B020C"/>
                </a:solidFill>
              </a:rPr>
              <a:t>e</a:t>
            </a:r>
            <a:r>
              <a:rPr lang="en-US" sz="3200" baseline="30000">
                <a:solidFill>
                  <a:srgbClr val="6B020C"/>
                </a:solidFill>
              </a:rPr>
              <a:t>-</a:t>
            </a:r>
            <a:r>
              <a:rPr lang="en-US" sz="3200">
                <a:solidFill>
                  <a:srgbClr val="6B020C"/>
                </a:solidFill>
              </a:rPr>
              <a:t>             p</a:t>
            </a:r>
            <a:r>
              <a:rPr lang="en-US" sz="3200" baseline="30000">
                <a:solidFill>
                  <a:srgbClr val="6B020C"/>
                </a:solidFill>
              </a:rPr>
              <a:t>+</a:t>
            </a:r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1066800" y="1676400"/>
            <a:ext cx="2286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>
                <a:solidFill>
                  <a:srgbClr val="6B020C"/>
                </a:solidFill>
              </a:rPr>
              <a:t>FORCE</a:t>
            </a:r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2781300" y="2453481"/>
            <a:ext cx="2819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dirty="0">
                <a:solidFill>
                  <a:srgbClr val="6B020C"/>
                </a:solidFill>
              </a:rPr>
              <a:t>ATTRACTION</a:t>
            </a:r>
            <a:endParaRPr lang="en-US" dirty="0"/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4191000" y="2880519"/>
            <a:ext cx="2819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dirty="0"/>
              <a:t> </a:t>
            </a:r>
            <a:r>
              <a:rPr lang="en-US" sz="3200" dirty="0" smtClean="0"/>
              <a:t>   </a:t>
            </a:r>
            <a:r>
              <a:rPr lang="en-US" sz="3200" dirty="0" smtClean="0">
                <a:solidFill>
                  <a:srgbClr val="6B020C"/>
                </a:solidFill>
              </a:rPr>
              <a:t>e</a:t>
            </a:r>
            <a:r>
              <a:rPr lang="en-US" sz="3200" baseline="30000" dirty="0">
                <a:solidFill>
                  <a:srgbClr val="6B020C"/>
                </a:solidFill>
              </a:rPr>
              <a:t>-</a:t>
            </a:r>
            <a:r>
              <a:rPr lang="en-US" sz="3200" dirty="0">
                <a:solidFill>
                  <a:srgbClr val="6B020C"/>
                </a:solidFill>
              </a:rPr>
              <a:t>             p</a:t>
            </a:r>
            <a:r>
              <a:rPr lang="en-US" sz="3200" baseline="30000" dirty="0">
                <a:solidFill>
                  <a:srgbClr val="6B020C"/>
                </a:solidFill>
              </a:rPr>
              <a:t>+</a:t>
            </a:r>
            <a:endParaRPr lang="en-US" dirty="0"/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1833954" y="3472951"/>
            <a:ext cx="3037691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dirty="0" smtClean="0">
                <a:solidFill>
                  <a:srgbClr val="6B020C"/>
                </a:solidFill>
              </a:rPr>
              <a:t>   REPULSION</a:t>
            </a:r>
            <a:endParaRPr lang="en-US" dirty="0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381000" y="5798631"/>
            <a:ext cx="8382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dirty="0">
                <a:solidFill>
                  <a:srgbClr val="6B020C"/>
                </a:solidFill>
              </a:rPr>
              <a:t>opposite charges attract…like charges </a:t>
            </a:r>
            <a:r>
              <a:rPr lang="en-US" sz="3200" dirty="0" smtClean="0">
                <a:solidFill>
                  <a:srgbClr val="6B020C"/>
                </a:solidFill>
              </a:rPr>
              <a:t>repel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6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0" dur="10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3082" grpId="0"/>
      <p:bldP spid="3083" grpId="0"/>
      <p:bldP spid="3086" grpId="0"/>
      <p:bldP spid="3087" grpId="0"/>
      <p:bldP spid="3088" grpId="0"/>
      <p:bldP spid="3089" grpId="0"/>
      <p:bldP spid="3090" grpId="0"/>
      <p:bldP spid="309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Frict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810000"/>
            <a:ext cx="4267200" cy="269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5" descr="Fric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0"/>
            <a:ext cx="419100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8" descr="Frict1-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04800"/>
            <a:ext cx="4191000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9" name="Text Box 9"/>
          <p:cNvSpPr txBox="1">
            <a:spLocks noChangeArrowheads="1"/>
          </p:cNvSpPr>
          <p:nvPr/>
        </p:nvSpPr>
        <p:spPr bwMode="auto">
          <a:xfrm>
            <a:off x="457200" y="1066800"/>
            <a:ext cx="25146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4000">
                <a:solidFill>
                  <a:srgbClr val="0C7917"/>
                </a:solidFill>
              </a:rPr>
              <a:t>Opposite charges attract</a:t>
            </a:r>
            <a:endParaRPr lang="en-US"/>
          </a:p>
        </p:txBody>
      </p:sp>
      <p:sp>
        <p:nvSpPr>
          <p:cNvPr id="28680" name="Text Box 10"/>
          <p:cNvSpPr txBox="1">
            <a:spLocks noChangeArrowheads="1"/>
          </p:cNvSpPr>
          <p:nvPr/>
        </p:nvSpPr>
        <p:spPr bwMode="auto">
          <a:xfrm>
            <a:off x="3352800" y="4419600"/>
            <a:ext cx="21336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4000">
                <a:solidFill>
                  <a:srgbClr val="0C7917"/>
                </a:solidFill>
              </a:rPr>
              <a:t>Like charges repel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114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457200" y="457200"/>
            <a:ext cx="815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304800" y="381000"/>
            <a:ext cx="845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latin typeface="ヒラギノ角ゴ Pro W3" charset="0"/>
              </a:rPr>
              <a:t/>
            </a:r>
            <a:endParaRPr lang="en-US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304800" y="533400"/>
            <a:ext cx="822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AutoNum type="alphaUcPeriod" startAt="2"/>
            </a:pPr>
            <a:r>
              <a:rPr lang="en-US" sz="4800" dirty="0">
                <a:solidFill>
                  <a:srgbClr val="000000"/>
                </a:solidFill>
              </a:rPr>
              <a:t> </a:t>
            </a:r>
            <a:r>
              <a:rPr lang="en-US" sz="4800" u="sng" dirty="0">
                <a:solidFill>
                  <a:srgbClr val="000000"/>
                </a:solidFill>
              </a:rPr>
              <a:t>Electric Fields</a:t>
            </a:r>
            <a:r>
              <a:rPr lang="en-US" sz="4800" dirty="0" smtClean="0">
                <a:solidFill>
                  <a:srgbClr val="000000"/>
                </a:solidFill>
              </a:rPr>
              <a:t>:</a:t>
            </a:r>
            <a:endParaRPr lang="en-US" dirty="0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81000" y="13716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dirty="0">
                <a:solidFill>
                  <a:srgbClr val="000000"/>
                </a:solidFill>
              </a:rPr>
              <a:t>Regions of force around charged particles/objects (+) or (-)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81000" y="1981200"/>
            <a:ext cx="7924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dirty="0">
                <a:solidFill>
                  <a:srgbClr val="000000"/>
                </a:solidFill>
              </a:rPr>
              <a:t>Force is exerted on other charged particles/objects</a:t>
            </a:r>
          </a:p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381000" y="2667000"/>
            <a:ext cx="8458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dirty="0"/>
              <a:t>Force is strongest NEAR the charged particles/</a:t>
            </a:r>
            <a:r>
              <a:rPr lang="en-US" dirty="0" smtClean="0"/>
              <a:t>objects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Field lines never cross one another</a:t>
            </a:r>
            <a:endParaRPr lang="en-US" dirty="0"/>
          </a:p>
        </p:txBody>
      </p:sp>
      <p:pic>
        <p:nvPicPr>
          <p:cNvPr id="30730" name="Picture 10" descr="electric_fields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99690"/>
            <a:ext cx="4953000" cy="2509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1" name="Picture 11" descr="electric_fields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682663"/>
            <a:ext cx="3657600" cy="268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6869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/>
      <p:bldP spid="5128" grpId="0"/>
      <p:bldP spid="51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304800" y="457200"/>
            <a:ext cx="8229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4400"/>
              <a:t>C.  </a:t>
            </a:r>
            <a:r>
              <a:rPr lang="en-US" sz="4400" u="sng"/>
              <a:t>Static Electricity</a:t>
            </a:r>
            <a:endParaRPr lang="en-US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04800" y="1295400"/>
            <a:ext cx="8382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/>
              <a:t>*The word </a:t>
            </a:r>
            <a:r>
              <a:rPr lang="en-US" sz="3200" b="1" i="1" u="sng"/>
              <a:t>static</a:t>
            </a:r>
            <a:r>
              <a:rPr lang="en-US" sz="3200"/>
              <a:t> means: _______________</a:t>
            </a:r>
            <a:endParaRPr lang="en-US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04800" y="1981200"/>
            <a:ext cx="8458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3200" u="sng" dirty="0"/>
              <a:t>Static electricity</a:t>
            </a:r>
            <a:r>
              <a:rPr lang="en-US" sz="3200" dirty="0"/>
              <a:t>:</a:t>
            </a:r>
            <a:endParaRPr lang="en-US" dirty="0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304800" y="2667000"/>
            <a:ext cx="86106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2800"/>
              <a:t>The movement of charges ( _________ ) from one object to another without further movement.</a:t>
            </a:r>
            <a:endParaRPr lang="en-US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04800" y="3657600"/>
            <a:ext cx="82296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2800" dirty="0"/>
              <a:t>A neutral object gets an electric charge when it either gains or loses </a:t>
            </a:r>
            <a:r>
              <a:rPr lang="en-US" sz="2800" dirty="0" smtClean="0"/>
              <a:t>__________</a:t>
            </a:r>
            <a:endParaRPr lang="en-US" dirty="0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0" y="4724400"/>
            <a:ext cx="8610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b="1" dirty="0">
                <a:latin typeface="American Typewriter Light" charset="0"/>
              </a:rPr>
              <a:t>*</a:t>
            </a:r>
            <a:r>
              <a:rPr lang="en-US" sz="3200" dirty="0">
                <a:latin typeface="Arial"/>
                <a:cs typeface="Arial"/>
              </a:rPr>
              <a:t>Each atom gains/loses 1, 2, </a:t>
            </a:r>
            <a:r>
              <a:rPr lang="en-US" sz="3200" dirty="0" smtClean="0">
                <a:latin typeface="Arial"/>
                <a:cs typeface="Arial"/>
              </a:rPr>
              <a:t>3…electrons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228600" y="5486400"/>
            <a:ext cx="8686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dirty="0"/>
              <a:t>-When the # of p</a:t>
            </a:r>
            <a:r>
              <a:rPr lang="en-US" baseline="30000" dirty="0"/>
              <a:t>+</a:t>
            </a:r>
            <a:r>
              <a:rPr lang="en-US" dirty="0"/>
              <a:t> &gt; # of e</a:t>
            </a:r>
            <a:r>
              <a:rPr lang="en-US" baseline="30000" dirty="0"/>
              <a:t>-</a:t>
            </a:r>
            <a:r>
              <a:rPr lang="en-US" dirty="0"/>
              <a:t> = _______________ (lost e</a:t>
            </a:r>
            <a:r>
              <a:rPr lang="en-US" baseline="30000" dirty="0"/>
              <a:t>-</a:t>
            </a:r>
            <a:r>
              <a:rPr lang="en-US" dirty="0"/>
              <a:t>)</a:t>
            </a:r>
          </a:p>
          <a:p>
            <a:pPr>
              <a:spcBef>
                <a:spcPct val="50000"/>
              </a:spcBef>
            </a:pPr>
            <a:r>
              <a:rPr lang="en-US" dirty="0"/>
              <a:t>-When the # of p</a:t>
            </a:r>
            <a:r>
              <a:rPr lang="en-US" baseline="30000" dirty="0"/>
              <a:t>+</a:t>
            </a:r>
            <a:r>
              <a:rPr lang="en-US" dirty="0"/>
              <a:t> &lt; # of e</a:t>
            </a:r>
            <a:r>
              <a:rPr lang="en-US" baseline="30000" dirty="0"/>
              <a:t>-</a:t>
            </a:r>
            <a:r>
              <a:rPr lang="en-US" dirty="0"/>
              <a:t> = _______________ (gained e</a:t>
            </a:r>
            <a:r>
              <a:rPr lang="en-US" baseline="30000" dirty="0"/>
              <a:t>-</a:t>
            </a:r>
            <a:r>
              <a:rPr lang="en-US" dirty="0"/>
              <a:t>)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baseline="30000" dirty="0"/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4800600" y="1295400"/>
            <a:ext cx="4343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>
                <a:solidFill>
                  <a:srgbClr val="05057D"/>
                </a:solidFill>
              </a:rPr>
              <a:t>not moving, stationary</a:t>
            </a:r>
            <a:endParaRPr lang="en-US"/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4953000" y="2590800"/>
            <a:ext cx="1905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rgbClr val="05057D"/>
                </a:solidFill>
              </a:rPr>
              <a:t>electrons</a:t>
            </a:r>
            <a:endParaRPr lang="en-US"/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3733800" y="4038600"/>
            <a:ext cx="2667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rgbClr val="05057D"/>
                </a:solidFill>
              </a:rPr>
              <a:t>electrons</a:t>
            </a:r>
            <a:endParaRPr lang="en-US"/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4419600" y="5334000"/>
            <a:ext cx="2209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rgbClr val="05057D"/>
                </a:solidFill>
              </a:rPr>
              <a:t>POSITIVE</a:t>
            </a:r>
            <a:endParaRPr lang="en-US"/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4343400" y="5867400"/>
            <a:ext cx="2362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rgbClr val="05057D"/>
                </a:solidFill>
              </a:rPr>
              <a:t>NEGATIVE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642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4" grpId="0"/>
      <p:bldP spid="7175" grpId="0"/>
      <p:bldP spid="7176" grpId="0"/>
      <p:bldP spid="7177" grpId="0"/>
      <p:bldP spid="7178" grpId="0"/>
      <p:bldP spid="7180" grpId="0"/>
      <p:bldP spid="7181" grpId="0"/>
      <p:bldP spid="7182" grpId="0"/>
      <p:bldP spid="7184" grpId="0"/>
      <p:bldP spid="71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-triboelectric-seri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909"/>
          <a:stretch>
            <a:fillRect/>
          </a:stretch>
        </p:blipFill>
        <p:spPr bwMode="auto">
          <a:xfrm>
            <a:off x="0" y="1"/>
            <a:ext cx="42925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-triboelectric-seri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54"/>
          <a:stretch>
            <a:fillRect/>
          </a:stretch>
        </p:blipFill>
        <p:spPr bwMode="auto">
          <a:xfrm>
            <a:off x="4292538" y="1"/>
            <a:ext cx="48514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048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304800" y="304800"/>
            <a:ext cx="8382000" cy="176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/>
              <a:t>3 ways of charging an object </a:t>
            </a:r>
          </a:p>
          <a:p>
            <a:pPr algn="ctr">
              <a:spcBef>
                <a:spcPct val="50000"/>
              </a:spcBef>
            </a:pPr>
            <a:r>
              <a:rPr lang="en-US" sz="4400"/>
              <a:t>(becoming (+) or (-))</a:t>
            </a:r>
            <a:endParaRPr lang="en-US"/>
          </a:p>
        </p:txBody>
      </p:sp>
      <p:sp>
        <p:nvSpPr>
          <p:cNvPr id="47109" name="AutoShape 5"/>
          <p:cNvSpPr>
            <a:spLocks noChangeArrowheads="1"/>
          </p:cNvSpPr>
          <p:nvPr/>
        </p:nvSpPr>
        <p:spPr bwMode="auto">
          <a:xfrm>
            <a:off x="1524000" y="2682875"/>
            <a:ext cx="7391400" cy="4038600"/>
          </a:xfrm>
          <a:prstGeom prst="foldedCorner">
            <a:avLst>
              <a:gd name="adj" fmla="val 37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6" name="Line 12"/>
          <p:cNvSpPr>
            <a:spLocks noChangeShapeType="1"/>
          </p:cNvSpPr>
          <p:nvPr/>
        </p:nvSpPr>
        <p:spPr bwMode="auto">
          <a:xfrm>
            <a:off x="6553200" y="2682875"/>
            <a:ext cx="0" cy="403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8" name="Line 14"/>
          <p:cNvSpPr>
            <a:spLocks noChangeShapeType="1"/>
          </p:cNvSpPr>
          <p:nvPr/>
        </p:nvSpPr>
        <p:spPr bwMode="auto">
          <a:xfrm>
            <a:off x="4007859" y="2682875"/>
            <a:ext cx="0" cy="403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22" name="Line 18"/>
          <p:cNvSpPr>
            <a:spLocks noChangeShapeType="1"/>
          </p:cNvSpPr>
          <p:nvPr/>
        </p:nvSpPr>
        <p:spPr bwMode="auto">
          <a:xfrm>
            <a:off x="1524000" y="2682875"/>
            <a:ext cx="739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23" name="Line 19"/>
          <p:cNvSpPr>
            <a:spLocks noChangeShapeType="1"/>
          </p:cNvSpPr>
          <p:nvPr/>
        </p:nvSpPr>
        <p:spPr bwMode="auto">
          <a:xfrm>
            <a:off x="1524000" y="4038600"/>
            <a:ext cx="739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24" name="Line 20"/>
          <p:cNvSpPr>
            <a:spLocks noChangeShapeType="1"/>
          </p:cNvSpPr>
          <p:nvPr/>
        </p:nvSpPr>
        <p:spPr bwMode="auto">
          <a:xfrm>
            <a:off x="1524000" y="5486400"/>
            <a:ext cx="739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25" name="Text Box 21"/>
          <p:cNvSpPr txBox="1">
            <a:spLocks noChangeArrowheads="1"/>
          </p:cNvSpPr>
          <p:nvPr/>
        </p:nvSpPr>
        <p:spPr bwMode="auto">
          <a:xfrm>
            <a:off x="228600" y="5867400"/>
            <a:ext cx="1295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/>
              <a:t>Illustration</a:t>
            </a:r>
            <a:endParaRPr lang="en-US" b="1" dirty="0"/>
          </a:p>
        </p:txBody>
      </p:sp>
      <p:sp>
        <p:nvSpPr>
          <p:cNvPr id="47126" name="Text Box 22"/>
          <p:cNvSpPr txBox="1">
            <a:spLocks noChangeArrowheads="1"/>
          </p:cNvSpPr>
          <p:nvPr/>
        </p:nvSpPr>
        <p:spPr bwMode="auto">
          <a:xfrm>
            <a:off x="265116" y="4572000"/>
            <a:ext cx="152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/>
              <a:t>Definition</a:t>
            </a:r>
            <a:endParaRPr lang="en-US" b="1" dirty="0"/>
          </a:p>
        </p:txBody>
      </p:sp>
      <p:sp>
        <p:nvSpPr>
          <p:cNvPr id="47127" name="Text Box 23"/>
          <p:cNvSpPr txBox="1">
            <a:spLocks noChangeArrowheads="1"/>
          </p:cNvSpPr>
          <p:nvPr/>
        </p:nvSpPr>
        <p:spPr bwMode="auto">
          <a:xfrm>
            <a:off x="493716" y="3124200"/>
            <a:ext cx="1295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/>
              <a:t>Method</a:t>
            </a:r>
            <a:endParaRPr lang="en-US" b="1" dirty="0"/>
          </a:p>
        </p:txBody>
      </p:sp>
      <p:sp>
        <p:nvSpPr>
          <p:cNvPr id="47129" name="Line 25"/>
          <p:cNvSpPr>
            <a:spLocks noChangeShapeType="1"/>
          </p:cNvSpPr>
          <p:nvPr/>
        </p:nvSpPr>
        <p:spPr bwMode="auto">
          <a:xfrm flipH="1">
            <a:off x="7162800" y="1295400"/>
            <a:ext cx="381000" cy="1143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698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0964" name="Text Box 8"/>
          <p:cNvSpPr txBox="1">
            <a:spLocks noChangeArrowheads="1"/>
          </p:cNvSpPr>
          <p:nvPr/>
        </p:nvSpPr>
        <p:spPr bwMode="auto">
          <a:xfrm>
            <a:off x="304800" y="609600"/>
            <a:ext cx="7848600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AutoNum type="arabicPeriod"/>
            </a:pPr>
            <a:r>
              <a:rPr lang="en-US" sz="5400"/>
              <a:t>  </a:t>
            </a:r>
            <a:r>
              <a:rPr lang="en-US" sz="5400" u="sng"/>
              <a:t>FRICTION</a:t>
            </a:r>
            <a:r>
              <a:rPr lang="en-US" sz="5400"/>
              <a:t>:</a:t>
            </a:r>
            <a:r>
              <a:rPr lang="en-US"/>
              <a:t>  </a:t>
            </a:r>
          </a:p>
          <a:p>
            <a:pPr>
              <a:spcBef>
                <a:spcPct val="50000"/>
              </a:spcBef>
              <a:buFont typeface="Arial" charset="0"/>
              <a:buChar char="•"/>
            </a:pPr>
            <a:endParaRPr lang="en-US" baseline="30000"/>
          </a:p>
        </p:txBody>
      </p:sp>
      <p:pic>
        <p:nvPicPr>
          <p:cNvPr id="40965" name="Picture 9" descr="2705-6-1234-imag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98788"/>
            <a:ext cx="4267200" cy="385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6" name="AutoShape 12"/>
          <p:cNvSpPr>
            <a:spLocks noChangeArrowheads="1"/>
          </p:cNvSpPr>
          <p:nvPr/>
        </p:nvSpPr>
        <p:spPr bwMode="auto">
          <a:xfrm>
            <a:off x="1371600" y="3733800"/>
            <a:ext cx="1676400" cy="990600"/>
          </a:xfrm>
          <a:custGeom>
            <a:avLst/>
            <a:gdLst>
              <a:gd name="T0" fmla="*/ 658918 w 21600"/>
              <a:gd name="T1" fmla="*/ 11419 h 21600"/>
              <a:gd name="T2" fmla="*/ 121694 w 21600"/>
              <a:gd name="T3" fmla="*/ 504793 h 21600"/>
              <a:gd name="T4" fmla="*/ 710918 w 21600"/>
              <a:gd name="T5" fmla="*/ 151800 h 21600"/>
              <a:gd name="T6" fmla="*/ 1799646 w 21600"/>
              <a:gd name="T7" fmla="*/ 249301 h 21600"/>
              <a:gd name="T8" fmla="*/ 1627350 w 21600"/>
              <a:gd name="T9" fmla="*/ 506582 h 21600"/>
              <a:gd name="T10" fmla="*/ 1191951 w 21600"/>
              <a:gd name="T11" fmla="*/ 40477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835" y="7754"/>
                </a:moveTo>
                <a:cubicBezTo>
                  <a:pt x="16621" y="4948"/>
                  <a:pt x="13856" y="3132"/>
                  <a:pt x="10800" y="3132"/>
                </a:cubicBezTo>
                <a:cubicBezTo>
                  <a:pt x="6565" y="3133"/>
                  <a:pt x="3133" y="6565"/>
                  <a:pt x="3133" y="10800"/>
                </a:cubicBezTo>
                <a:cubicBezTo>
                  <a:pt x="3132" y="10857"/>
                  <a:pt x="3133" y="10914"/>
                  <a:pt x="3134" y="10972"/>
                </a:cubicBezTo>
                <a:lnTo>
                  <a:pt x="2" y="11042"/>
                </a:lnTo>
                <a:cubicBezTo>
                  <a:pt x="0" y="10961"/>
                  <a:pt x="0" y="10880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5105" y="0"/>
                  <a:pt x="19000" y="2557"/>
                  <a:pt x="20711" y="6509"/>
                </a:cubicBezTo>
                <a:lnTo>
                  <a:pt x="23188" y="5436"/>
                </a:lnTo>
                <a:lnTo>
                  <a:pt x="20968" y="11046"/>
                </a:lnTo>
                <a:lnTo>
                  <a:pt x="15358" y="8826"/>
                </a:lnTo>
                <a:lnTo>
                  <a:pt x="17835" y="7754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7" name="Text Box 14"/>
          <p:cNvSpPr txBox="1">
            <a:spLocks noChangeArrowheads="1"/>
          </p:cNvSpPr>
          <p:nvPr/>
        </p:nvSpPr>
        <p:spPr bwMode="auto">
          <a:xfrm>
            <a:off x="1676400" y="2743200"/>
            <a:ext cx="114300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7200"/>
              <a:t>e</a:t>
            </a:r>
            <a:r>
              <a:rPr lang="en-US" sz="7200" baseline="30000"/>
              <a:t>-</a:t>
            </a:r>
            <a:endParaRPr lang="en-US" baseline="30000"/>
          </a:p>
        </p:txBody>
      </p:sp>
      <p:pic>
        <p:nvPicPr>
          <p:cNvPr id="40968" name="Picture 17" descr="5a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591050"/>
            <a:ext cx="3048000" cy="228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304800" y="1676400"/>
            <a:ext cx="8458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/>
              <a:t>Two objects are rubbed together.  One object loses e</a:t>
            </a:r>
            <a:r>
              <a:rPr lang="en-US" sz="3200" baseline="30000"/>
              <a:t>-</a:t>
            </a:r>
            <a:r>
              <a:rPr lang="en-US" sz="3200"/>
              <a:t>, one object gains e</a:t>
            </a:r>
            <a:r>
              <a:rPr lang="en-US" sz="3200" baseline="30000"/>
              <a:t>-</a:t>
            </a:r>
            <a:r>
              <a:rPr lang="en-US" sz="3200"/>
              <a:t>.</a:t>
            </a:r>
            <a:endParaRPr lang="en-US"/>
          </a:p>
        </p:txBody>
      </p:sp>
      <p:pic>
        <p:nvPicPr>
          <p:cNvPr id="40970" name="Picture 22" descr="anon-static-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13"/>
          <a:stretch>
            <a:fillRect/>
          </a:stretch>
        </p:blipFill>
        <p:spPr bwMode="auto">
          <a:xfrm>
            <a:off x="6453188" y="2971800"/>
            <a:ext cx="2727325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1" name="Picture 23" descr="0_quiz_cat_rub_0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971800"/>
            <a:ext cx="2824163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5614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7" descr="5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40"/>
          <a:stretch>
            <a:fillRect/>
          </a:stretch>
        </p:blipFill>
        <p:spPr bwMode="auto">
          <a:xfrm>
            <a:off x="0" y="676315"/>
            <a:ext cx="9144000" cy="5514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9507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1426</TotalTime>
  <Words>578</Words>
  <Application>Microsoft Macintosh PowerPoint</Application>
  <PresentationFormat>On-screen Show (4:3)</PresentationFormat>
  <Paragraphs>98</Paragraphs>
  <Slides>18</Slides>
  <Notes>17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Apothecary</vt:lpstr>
      <vt:lpstr>Chapter 17 Section 1 Electric Charge &amp; Force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EGHS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17 Section 1 Electric Charge &amp; Force</dc:title>
  <dc:creator>Jillian Boisse</dc:creator>
  <cp:lastModifiedBy>Jillian Boisse</cp:lastModifiedBy>
  <cp:revision>17</cp:revision>
  <dcterms:created xsi:type="dcterms:W3CDTF">2013-10-16T14:29:30Z</dcterms:created>
  <dcterms:modified xsi:type="dcterms:W3CDTF">2013-10-23T18:57:25Z</dcterms:modified>
</cp:coreProperties>
</file>